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303" r:id="rId4"/>
    <p:sldId id="306" r:id="rId5"/>
    <p:sldId id="305" r:id="rId6"/>
    <p:sldId id="283" r:id="rId7"/>
    <p:sldId id="284" r:id="rId8"/>
    <p:sldId id="308" r:id="rId9"/>
    <p:sldId id="286" r:id="rId10"/>
    <p:sldId id="307" r:id="rId11"/>
    <p:sldId id="287" r:id="rId12"/>
    <p:sldId id="288" r:id="rId13"/>
    <p:sldId id="289" r:id="rId14"/>
    <p:sldId id="290" r:id="rId15"/>
    <p:sldId id="291" r:id="rId16"/>
    <p:sldId id="292" r:id="rId17"/>
    <p:sldId id="322" r:id="rId18"/>
    <p:sldId id="293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310" r:id="rId30"/>
    <p:sldId id="294" r:id="rId31"/>
    <p:sldId id="320" r:id="rId32"/>
    <p:sldId id="273" r:id="rId33"/>
    <p:sldId id="274" r:id="rId34"/>
    <p:sldId id="275" r:id="rId35"/>
    <p:sldId id="276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277" r:id="rId45"/>
    <p:sldId id="278" r:id="rId46"/>
    <p:sldId id="279" r:id="rId47"/>
    <p:sldId id="280" r:id="rId48"/>
    <p:sldId id="314" r:id="rId49"/>
    <p:sldId id="315" r:id="rId50"/>
    <p:sldId id="316" r:id="rId51"/>
    <p:sldId id="317" r:id="rId52"/>
    <p:sldId id="318" r:id="rId53"/>
    <p:sldId id="319" r:id="rId54"/>
    <p:sldId id="311" r:id="rId55"/>
    <p:sldId id="312" r:id="rId56"/>
    <p:sldId id="281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89A5A6-BA1C-47B9-B072-21A04A614A31}" type="datetimeFigureOut">
              <a:rPr lang="en-US" smtClean="0"/>
              <a:pPr/>
              <a:t>16-11-2021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5976DA-8C7E-4AC6-9834-244B2FF8F1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dirty="0" smtClean="0"/>
              <a:t>SPLEENOMEGALY  </a:t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/>
              <a:t> </a:t>
            </a:r>
            <a:r>
              <a:rPr lang="en-IN" smtClean="0"/>
              <a:t>                                </a:t>
            </a:r>
            <a:r>
              <a:rPr lang="en-IN" smtClean="0"/>
              <a:t>                  </a:t>
            </a:r>
            <a:r>
              <a:rPr lang="en-IN" sz="3200" smtClean="0"/>
              <a:t>By</a:t>
            </a: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>                                            Dr.Mahadevi A.L</a:t>
            </a:r>
            <a:br>
              <a:rPr lang="en-IN" sz="3200" dirty="0" smtClean="0"/>
            </a:br>
            <a:r>
              <a:rPr lang="en-IN" sz="3200" dirty="0" smtClean="0"/>
              <a:t>                                            Assistant Professor</a:t>
            </a:r>
            <a:br>
              <a:rPr lang="en-IN" sz="3200" dirty="0" smtClean="0"/>
            </a:br>
            <a:r>
              <a:rPr lang="en-IN" sz="3200" dirty="0" smtClean="0"/>
              <a:t>                                             Dept of Paediatrics</a:t>
            </a:r>
            <a:br>
              <a:rPr lang="en-IN" sz="3200" dirty="0" smtClean="0"/>
            </a:br>
            <a:r>
              <a:rPr lang="en-IN" sz="3200" dirty="0" smtClean="0"/>
              <a:t>                                             26-06-2021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 Splenomegaly : Spleen weight of 400-500gm&#10; 750 – 1000gm : prominent below costal margin&#10; &gt;1000gm : massive splenomegaly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ssive Splenomegaly&#10;Beyond umblicus, crosses mid line into pelvis&#10;Spleen &gt; 8cm than normal&#10; Spleen &gt; 1000g&#10; Splenic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plenomegaly (Splenic Length) Age Group&#10;&gt;6.0 cm 3 months&#10;&gt;6.5 cm 6 months&#10;&gt;7.0 cm 12 months&#10;&gt;8.0 cm 2 years&#10;&gt;9.0 cm 4 ye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plenomegaly due to exaggerated forms of normal splenic function;&#10;- infections or inflammatory processes results from an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Cysts,&#10;Hemangiomas,&#10;Other malformations.&#10;Several diseases can lead to splenomegaly; malaria,&#10;anemias etc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ssociated symptoms or signs are typically related to the underlying&#10;disorder.&#10; Fever&#10; Left Upper Quadrant pain (splen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ost practical and cost effective method&#10;Perform a complete blood count (CBC) with differential, platelet count,&#10;and peri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Causes</a:t>
            </a:r>
          </a:p>
          <a:p>
            <a:r>
              <a:rPr lang="en-US" dirty="0"/>
              <a:t>A number of infections and diseases may cause an enlarged spleen. The enlargement of the spleen may be temporary, depending on treatment. Contributing factors include:</a:t>
            </a:r>
          </a:p>
          <a:p>
            <a:r>
              <a:rPr lang="en-US" dirty="0"/>
              <a:t>Viral infections, such as mononucleosis</a:t>
            </a:r>
          </a:p>
          <a:p>
            <a:r>
              <a:rPr lang="en-US" dirty="0"/>
              <a:t>Bacterial infections, such as syphilis or an infection of your heart's inner lining (</a:t>
            </a:r>
            <a:r>
              <a:rPr lang="en-US" dirty="0" err="1"/>
              <a:t>endocarditis</a:t>
            </a:r>
            <a:r>
              <a:rPr lang="en-US" dirty="0"/>
              <a:t>)</a:t>
            </a:r>
          </a:p>
          <a:p>
            <a:r>
              <a:rPr lang="en-US" dirty="0"/>
              <a:t>Parasitic infections, such as malaria</a:t>
            </a:r>
          </a:p>
          <a:p>
            <a:r>
              <a:rPr lang="en-US" dirty="0"/>
              <a:t>Cirrhosis and other diseases affecting the liver</a:t>
            </a:r>
          </a:p>
          <a:p>
            <a:r>
              <a:rPr lang="en-US" dirty="0"/>
              <a:t>Various types of hemolytic anemia — a condition characterized by early destruction of red blood cells</a:t>
            </a:r>
          </a:p>
          <a:p>
            <a:r>
              <a:rPr lang="en-US" dirty="0"/>
              <a:t>Blood cancers, such as leukemia and </a:t>
            </a:r>
            <a:r>
              <a:rPr lang="en-US" dirty="0" err="1"/>
              <a:t>myeloproliferative</a:t>
            </a:r>
            <a:r>
              <a:rPr lang="en-US" dirty="0"/>
              <a:t> </a:t>
            </a:r>
            <a:r>
              <a:rPr lang="en-US" dirty="0" err="1"/>
              <a:t>neoplasms</a:t>
            </a:r>
            <a:r>
              <a:rPr lang="en-US" dirty="0"/>
              <a:t>, and lymphomas, such as Hodgkin's disease</a:t>
            </a:r>
          </a:p>
          <a:p>
            <a:r>
              <a:rPr lang="en-US" dirty="0"/>
              <a:t>Metabolic disorders, such as </a:t>
            </a:r>
            <a:r>
              <a:rPr lang="en-US" dirty="0" err="1"/>
              <a:t>Gaucher's</a:t>
            </a:r>
            <a:r>
              <a:rPr lang="en-US" dirty="0"/>
              <a:t> disease and </a:t>
            </a:r>
            <a:r>
              <a:rPr lang="en-US" dirty="0" err="1"/>
              <a:t>Niemann</a:t>
            </a:r>
            <a:r>
              <a:rPr lang="en-US" dirty="0"/>
              <a:t>-Pick disease</a:t>
            </a:r>
          </a:p>
          <a:p>
            <a:r>
              <a:rPr lang="en-US" dirty="0"/>
              <a:t>Pressure on the veins in the spleen or liver or a blood clot in these veins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Splenic Dimensions&#10;Splenic Contour (Rounded Edge)&#10; Dilated Splenic vein (&gt; 9 mm)&#10;- Homogenous, slightly hyperechoic, w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USES OF SPLENOMEGALY&#10; Inflammatory splenomegaly&#10; Hyperplastic splenomegaly&#10; Infectious splenomegaly&#10; Congestive spl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rmal spleen&#10;Normal size&#10;12 cm length , 7 cm width&#10;13cm craniocaudal diameter&#10;Weight &lt; 250gm&#10;Located along- 9th, 10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. INCREASED DEMAND&#10; A. RETICULOENDOTHELIAL SYSTEM HYPERPLASIA&#10; Spherocytosis&#10; Early sickle cell anemia&#10; Ovalocytosis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NCREASED DEMAND&#10; B. IMMUNE HYPERPLASIA&#10;(i) Response to infection IMN, viral hepatitis,AIDS,CMV,IE,TB,&#10;Histoplasmosis, M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. Abnormal splenic/portal blood flow&#10; Cirrhosis&#10; Hepatic vein obstruction&#10; Portal vein obstruction&#10; Cavernous transf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. Infiltration of Spleen&#10; Intracellular or extracellular&#10;deposits&#10; Amyloidosis&#10; Gaucher disease&#10; Niemann Pick&#10; Tang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. Unknown Etiology&#10; Idiopathic splenomegaly&#10; Berylliosis&#10; Iron deficiency anemi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ASSIVE SPLENOMEGALY&#10;(&gt;1000GM or &gt;8cm)&#10; CML&#10; CLL&#10; Lymphoma&#10; Hairy cell leukemia&#10; Myelofibrosis with myeloid metaplas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oderate splenomegaly(4-8cm)&#10; Viral hepatitis&#10; Cirrhosis&#10; Lymphomas&#10; Amyloidosis&#10; Splenic abscess,infarct&#10; Hemolyt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ild splenomegaly (1-3cm)&#10; Acute malaria&#10; Typhoid&#10; kala-azar&#10; Septicemias&#10; SLE&#10; Infective endocarditis&#10; RA&#10; Thala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tep-wise approach to splenomegaly&#10;History&#10;Physical examination&#10;Laboratory tests&#10;Imaging&#10;Specialised test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Risk factors</a:t>
            </a:r>
          </a:p>
          <a:p>
            <a:r>
              <a:rPr lang="en-US" dirty="0"/>
              <a:t>Anyone can develop an enlarged spleen at any age, but certain groups are at higher risk, including:</a:t>
            </a:r>
          </a:p>
          <a:p>
            <a:r>
              <a:rPr lang="en-US" dirty="0"/>
              <a:t>Children and young adults with infections, such as mononucleosis</a:t>
            </a:r>
          </a:p>
          <a:p>
            <a:r>
              <a:rPr lang="en-US" dirty="0"/>
              <a:t>People who have </a:t>
            </a:r>
            <a:r>
              <a:rPr lang="en-US" dirty="0" err="1"/>
              <a:t>Gaucher's</a:t>
            </a:r>
            <a:r>
              <a:rPr lang="en-US" dirty="0"/>
              <a:t> disease, </a:t>
            </a:r>
            <a:r>
              <a:rPr lang="en-US" dirty="0" err="1"/>
              <a:t>Niemann</a:t>
            </a:r>
            <a:r>
              <a:rPr lang="en-US" dirty="0"/>
              <a:t>-Pick disease, and several other inherited metabolic disorders affecting the liver and spleen</a:t>
            </a:r>
          </a:p>
          <a:p>
            <a:r>
              <a:rPr lang="en-US" dirty="0"/>
              <a:t>People who live in or travel to areas where malaria is common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ter function:&#10; Macrophages capture cellular and non-cellular material from the&#10;blood and plasma.&#10; Remove old platele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assive Splenomegaly&#10;Mild irregular contour and inhomogeneous echo-structure with diffuse hyperechoic foci&#10;suggesting sm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Enlarged Spleen (Splenomegaly) - Santri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istory&#10; Mild vague, abdominal pain.&#10; Pain may be referred to the left shoulder.&#10; Early satiety from gastric displacem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pecial situations associated with&#10;splenomegaly&#10; Fever - typhoid,malaria,kalaazar, infect.endocarditis,&#10;leukemia,lymphom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hysical examination&#10; Size of the spleen&#10; Hepatomegaly&#10; Lymphadenopathy&#10; Fever&#10; Icterus&#10; Bruising,petechiae&#10; Oral &amp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ab investigations&#10; CBC&#10; Peripheral smear study&#10; Reticulocyte count&#10; Blood C/S&#10; Serology (viral, parasitic)&#10; LFT&#10; 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ALPATION&#10; BIMANUAL PALPATION&#10; BALLOTMENT&#10; PALPATION FROM ABOVE - MIDDLETON MANOUVR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IMANUAL PALPATION&#10; 1. Place left palm firmly over left costal margin posterolaterally and&#10;press it forward and medially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BIMANUAL PALPATION&#10; 2. Turn patient to right lateral position&#10; Palpate with right hand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</p:spPr>
      </p:pic>
      <p:sp>
        <p:nvSpPr>
          <p:cNvPr id="3" name="Right Brace 2"/>
          <p:cNvSpPr/>
          <p:nvPr/>
        </p:nvSpPr>
        <p:spPr>
          <a:xfrm>
            <a:off x="5572132" y="257174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MIDDLETON MANOUVRE&#10; Stand on left side&#10; Face foot end of patient&#10; Hooked fingers of LEFT HAND placed&#10;under left cost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tting:&#10; Particulate inclusions from red cells are removed and repaired red&#10;cells are returned to the circulation.&#10;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ifferences&#10; Sharp edge&#10; Notch –medial border&#10; Cross midline&#10; Moves with respiration&#10; Cannot get above it&#10; Neither&#10;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ERCUSSION&#10; CASTELLS METHOD&#10; Supine position&#10; Dull note over lowest ICS in Anterior axillary line on full inspiration&#10;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ERCUSSION&#10; TRAUBE’S SEMILUNAR SPACE&#10; left sixth rib superiorly&#10; left anterior axillary line laterally&#10; left costal m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ifferential diagnosis&#10; Enlarged left kidney&#10; Enlarged left lobe liver&#10; Carcinoma stomach&#10; Carcinoma splenic flexure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ing&#10; USG sensitive &amp; specific non-invasive&#10; CT scan - etiology of splenomegaly&#10;- liver size,heterogenecity&#10;- splen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ing&#10; MRI scanliver hemangiomas&#10;hemochromatosis&#10;erlenmeyer flask sign (Gaucher)&#10; PET scan Dx &amp; staging of lymphomas&#10;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pecialised testing&#10; Abdominal fat pad aspiration&#10; JAK-2 mutation&#10; Gene testing ( bcr-abl , C282Y)&#10; Enzyme testing&#10; 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plenomegaly : causes , clinical approach and exami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ASE OF FEVER WITH LYMPHADENOPATHY, SPLENOMEGALY AND PANCYTOPENIA"/>
          <p:cNvPicPr>
            <a:picLocks noChangeAspect="1" noChangeArrowheads="1"/>
          </p:cNvPicPr>
          <p:nvPr/>
        </p:nvPicPr>
        <p:blipFill>
          <a:blip r:embed="rId2"/>
          <a:srcRect l="11546" t="31353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ifferential Diagnosis of Splenomegaly&#10;Infection&#10;• Viral infection&#10;o The most common cause of splenomegaly in children&#10;o S..."/>
          <p:cNvPicPr>
            <a:picLocks noChangeAspect="1" noChangeArrowheads="1"/>
          </p:cNvPicPr>
          <p:nvPr/>
        </p:nvPicPr>
        <p:blipFill>
          <a:blip r:embed="rId2"/>
          <a:srcRect l="10612" t="6948" r="14898" b="3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AMINATION OF SPLEEN&#10; INSPECTION : Fullness in LUQ that descends on inspiration&#10; Situated behind 9th, 10th and 11th ri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ifferential Diagnosis of Splenomegaly&#10;Infection&#10;• Viral infection&#10;o The most common cause of splenomegaly in children&#10;o S..."/>
          <p:cNvPicPr>
            <a:picLocks noChangeAspect="1" noChangeArrowheads="1"/>
          </p:cNvPicPr>
          <p:nvPr/>
        </p:nvPicPr>
        <p:blipFill>
          <a:blip r:embed="rId2"/>
          <a:srcRect l="9195" t="59561" r="13218" b="38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o Red cell enzyme defects&#10; Pyruvate kinase deficiency&#10; Glucose-6-phospate dehydrogenase deficiency&#10; Others&#10;o Autoimmune..."/>
          <p:cNvPicPr>
            <a:picLocks noChangeAspect="1" noChangeArrowheads="1"/>
          </p:cNvPicPr>
          <p:nvPr/>
        </p:nvPicPr>
        <p:blipFill>
          <a:blip r:embed="rId2"/>
          <a:srcRect t="5573" b="545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o Red cell enzyme defects&#10; Pyruvate kinase deficiency&#10; Glucose-6-phospate dehydrogenase deficiency&#10; Others&#10;o Autoimmune..."/>
          <p:cNvPicPr>
            <a:picLocks noChangeAspect="1" noChangeArrowheads="1"/>
          </p:cNvPicPr>
          <p:nvPr/>
        </p:nvPicPr>
        <p:blipFill>
          <a:blip r:embed="rId2"/>
          <a:srcRect l="8019" t="44610" r="14394" b="72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o Results in a spleen of normal size that moves freely within the peritoneal&#10;cavity&#10;o A patient with splenoptosis usually ..."/>
          <p:cNvPicPr>
            <a:picLocks noChangeAspect="1" noChangeArrowheads="1"/>
          </p:cNvPicPr>
          <p:nvPr/>
        </p:nvPicPr>
        <p:blipFill>
          <a:blip r:embed="rId2"/>
          <a:srcRect t="6651" b="645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ypersplenism ;its surgical management"/>
          <p:cNvPicPr>
            <a:picLocks noChangeAspect="1" noChangeArrowheads="1"/>
          </p:cNvPicPr>
          <p:nvPr/>
        </p:nvPicPr>
        <p:blipFill>
          <a:blip r:embed="rId2"/>
          <a:srcRect l="2142" r="16745"/>
          <a:stretch>
            <a:fillRect/>
          </a:stretch>
        </p:blipFill>
        <p:spPr bwMode="auto">
          <a:xfrm>
            <a:off x="285720" y="357166"/>
            <a:ext cx="842968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ypersplenism ;its surgical management"/>
          <p:cNvPicPr>
            <a:picLocks noChangeAspect="1" noChangeArrowheads="1"/>
          </p:cNvPicPr>
          <p:nvPr/>
        </p:nvPicPr>
        <p:blipFill>
          <a:blip r:embed="rId2"/>
          <a:srcRect l="2142" r="9692" b="11321"/>
          <a:stretch>
            <a:fillRect/>
          </a:stretch>
        </p:blipFill>
        <p:spPr bwMode="auto">
          <a:xfrm>
            <a:off x="285720" y="285728"/>
            <a:ext cx="807249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Complications</a:t>
            </a:r>
          </a:p>
          <a:p>
            <a:r>
              <a:rPr lang="en-US" dirty="0"/>
              <a:t>Potential complications of an enlarged spleen are:</a:t>
            </a:r>
          </a:p>
          <a:p>
            <a:r>
              <a:rPr lang="en-US" b="1" dirty="0"/>
              <a:t>Infection.</a:t>
            </a:r>
            <a:r>
              <a:rPr lang="en-US" dirty="0"/>
              <a:t> An enlarged spleen can reduce the number of healthy red blood cells, platelets and white cells in your bloodstream, leading to more frequent infections. Anemia and increased bleeding also are possible.</a:t>
            </a:r>
          </a:p>
          <a:p>
            <a:r>
              <a:rPr lang="en-US" b="1" dirty="0"/>
              <a:t>Ruptured spleen.</a:t>
            </a:r>
            <a:r>
              <a:rPr lang="en-US" dirty="0"/>
              <a:t> Even healthy spleens are soft and easily damaged, especially in car crashes. The possibility of rupture is much greater when your spleen is enlarged. A ruptured spleen can cause life-threatening bleeding into your abdominal cavity.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0"/>
            <a:ext cx="8786874" cy="68580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    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 smtClean="0"/>
              <a:t>                                   Thank U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plenomegaly can be classify as;&#10;Mild&#10;Moderate&#10;Massiv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ild Splenomegaly&#10; Just palpable&#10; (1-3) cm more than normal&#10;spleen ≈ 14cm - 16 cm&#10; Spleen &gt; 400 g &lt; 1000 g&#10;Mild Spleno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UNCTIONS&#10;Immune function:&#10; The spleen processes foreign antigens&#10; major site of speciﬁc immunoglobulin M (IgM) produc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oderate Splenomegaly&#10;Between costal margin &amp; umbilicus&#10; (4-8) cm more than normal spleen ≈ 17 cm – 21 cm&#10;Spleen &gt; 400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206</Words>
  <Application>Microsoft Office PowerPoint</Application>
  <PresentationFormat>On-screen Show (4:3)</PresentationFormat>
  <Paragraphs>25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Trek</vt:lpstr>
      <vt:lpstr>SPLEENOMEGALY                                                          By                                             Dr.Mahadevi A.L                                             Assistant Professor                                              Dept of Paediatrics                                              26-06-2021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ELCOT</dc:creator>
  <cp:lastModifiedBy>New</cp:lastModifiedBy>
  <cp:revision>18</cp:revision>
  <dcterms:created xsi:type="dcterms:W3CDTF">2021-06-26T05:57:57Z</dcterms:created>
  <dcterms:modified xsi:type="dcterms:W3CDTF">2021-11-16T10:31:07Z</dcterms:modified>
</cp:coreProperties>
</file>